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B2C88-7A31-494B-A920-264AFF673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3A6C1-0973-44CB-81CD-4961C8BD0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95356-5D84-430B-AD6D-E5C770426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4517B-5F81-4992-8F44-FE5C9093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E93FC-76E1-468E-B106-B5C9A6BFC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170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15C3-ADBA-4577-AA69-9C6B46E34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5E4A7-85B3-479D-8BA9-5E0ECC815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CD351-6365-4FD6-9BD4-62B0D1EDD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736E5-3CF7-40C3-B1FE-F345479C6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EB2ED-3E79-4316-81A3-F4AC267E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85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4D27-A566-4D00-9274-EB9B45674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F9B-795A-4B09-B431-06C541529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8CBEA-7F45-447E-A5CD-4730E5C9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630F5-D43E-4A33-A595-DB8EBB98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0F08-5CD0-4204-9F77-C8FA300D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36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9240-0AB8-4FCE-BED1-4E8725AB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35792-F35C-4FF3-87B2-6D6442636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94146-A59F-4156-9825-95714309D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5A659-0D0A-4DFE-9DB5-7A0392773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D3BC65-129A-4243-A6FE-5B34AA08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AE993-9FD0-4C93-878F-1DFEABF5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40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4E82-3ADC-4973-B14E-47799D748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88236-8C7E-4FBE-944D-FFDA08970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67A21-803D-4B71-80F5-3FCE5CF28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A79387-0E3B-4BD6-A100-DA488B000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FF810-C95A-4FE5-ADA9-BE2D4AE604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1E70A6-56DB-4C3D-9C63-A89CD0BBC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EB646-7683-4389-BC9B-49DB053F8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4DD267-6640-4EA7-A000-C49648A7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03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FA67-291F-4A64-B098-66C38A01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D10A3-5256-420F-BF41-031AC309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4665B-62D3-4397-9879-20D4C1AE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3C2D7-177D-42B4-B975-5D91FD64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12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373C8-9F11-4940-921C-3306F1E4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8969FA-A451-4438-B649-5402F632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25349-1179-45EC-B4EF-ED67F05C6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526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7A32-3651-407D-9027-19614A2C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2CD55-B1E2-4B5C-9B3F-24652ED1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2028C-6413-4D29-BB3D-C8F4F4AC2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0474D-41D8-4B2C-BF39-E08A367DC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16FF8-5BBD-4B7A-92A5-1EE6AD81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15CBF-45A6-43F5-8248-4F8E1B0B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537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2112-9829-49D1-B8F8-AAA64BE7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923B56-6CEF-4143-B095-2D1C5CE1E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FD55A-EB8D-459E-A7A7-4EA1D75A8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0B20-4896-4E7C-A368-81AC8D8A4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6D34D-9C71-4187-9270-E25A596B6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C0D34-981E-45FD-A484-07337535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45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BEF55-44E9-4C47-AEBA-22555E32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C79C0B-8425-4DCC-AFA7-40CE2063F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4DF2C-2F6B-4AE2-9B87-1901C2AD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83ABF-F793-4516-A036-DF8FEAB98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1FD9C-A26F-43A6-BDC7-464573DF4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906631-0D1C-40D9-8027-DA50991CA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D17F7-BBA6-4F13-827F-ABEC6B8DA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A6784-6CFE-4254-AE41-2F2FB513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D5A5F-C2D3-4CD6-AED3-974B64315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4B013-1C35-491D-819B-EF812248E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77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DCABE-AEDA-4820-8EB2-00B45B6DB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10FB2-61A9-4E7A-B09D-5072880ED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9BD6D-715B-449B-B9A0-76466E565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665CB-0AF5-4AD9-9D73-70821537E902}" type="datetimeFigureOut">
              <a:rPr lang="en-GB" smtClean="0"/>
              <a:t>10/08/2020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8B661-846B-4EA8-9EC1-335479136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7FBF0-44E9-4DD1-AC9D-FBA9186D2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DB360-D455-4DCF-B5C0-CF3CD56F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1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ks4.imslp.info/files/imglnks/usimg/e/e7/IMSLP32135-PMLP73098-Kayser_36_Studies_Op.20_for_Violin.pdf" TargetMode="External"/><Relationship Id="rId2" Type="http://schemas.openxmlformats.org/officeDocument/2006/relationships/hyperlink" Target="http://ks.imslp.info/files/imglnks/usimg/3/3c/IMSLP585323-PMLP941541-Dancla_op.84_36_%C3%A9tudes_pour_violon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file:///C:\Users\USER\Documents\Career\Violin%20Teaching\Teaching%20Materials\PDF%20Etudes\Franz%20Wohlfahrt%2060%20Studies%20for%20the%20Violi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iolin playing boy Painting by Otto Piltz">
            <a:extLst>
              <a:ext uri="{FF2B5EF4-FFF2-40B4-BE49-F238E27FC236}">
                <a16:creationId xmlns:a16="http://schemas.microsoft.com/office/drawing/2014/main" id="{A1553F26-72FD-4286-AE81-73F21A197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2" r="9090" b="31757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32122-666E-4639-8CB6-E17B57B9B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latin typeface="Bodoni MT Black" panose="02070A03080606020203" pitchFamily="18" charset="0"/>
              </a:rPr>
              <a:t>Practise Schedule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A9264-4381-40FA-A615-D4A103E7C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GB" sz="2000">
                <a:latin typeface="Bodoni MT Black" panose="02070A03080606020203" pitchFamily="18" charset="0"/>
              </a:rPr>
              <a:t>For playing little and often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58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2D63DF-89A8-4218-9C4D-F8458DC1B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0" y="802955"/>
            <a:ext cx="4977976" cy="1454051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sz="4100" dirty="0">
                <a:solidFill>
                  <a:srgbClr val="000000"/>
                </a:solidFill>
                <a:latin typeface="Bodoni MT Black" panose="02070A03080606020203" pitchFamily="18" charset="0"/>
              </a:rPr>
              <a:t>Important Things to Practise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1F91F-9335-4531-AEBC-AF2857E86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809" y="2421682"/>
            <a:ext cx="4977578" cy="3639289"/>
          </a:xfrm>
        </p:spPr>
        <p:txBody>
          <a:bodyPr anchor="ctr"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>
                <a:solidFill>
                  <a:srgbClr val="000000"/>
                </a:solidFill>
                <a:latin typeface="Bodoni MT" panose="02070603080606020203" pitchFamily="18" charset="0"/>
              </a:rPr>
              <a:t>Warm –ups – Scales and exercises . These can be varied each day.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>
                <a:solidFill>
                  <a:srgbClr val="000000"/>
                </a:solidFill>
                <a:latin typeface="Bodoni MT" panose="02070603080606020203" pitchFamily="18" charset="0"/>
              </a:rPr>
              <a:t>Etudes – or pieces of music to help build technique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>
                <a:solidFill>
                  <a:srgbClr val="000000"/>
                </a:solidFill>
                <a:latin typeface="Bodoni MT" panose="02070603080606020203" pitchFamily="18" charset="0"/>
              </a:rPr>
              <a:t>Challenging pieces to learn over a longer period of time. </a:t>
            </a:r>
          </a:p>
        </p:txBody>
      </p:sp>
      <p:sp>
        <p:nvSpPr>
          <p:cNvPr id="88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" name="Graphic 80" descr="Music">
            <a:extLst>
              <a:ext uri="{FF2B5EF4-FFF2-40B4-BE49-F238E27FC236}">
                <a16:creationId xmlns:a16="http://schemas.microsoft.com/office/drawing/2014/main" id="{C587F284-260C-4A42-8F71-B326ADAB8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2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9A38EBA-6E97-44A4-B4B8-D9FB5D33F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5FBD3D-8555-480A-9EA8-6F74DD60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502858" cy="1087819"/>
          </a:xfrm>
        </p:spPr>
        <p:txBody>
          <a:bodyPr anchor="b">
            <a:normAutofit/>
          </a:bodyPr>
          <a:lstStyle/>
          <a:p>
            <a:r>
              <a:rPr lang="en-GB" sz="3400" dirty="0">
                <a:latin typeface="Bodoni MT Black" panose="02070A03080606020203" pitchFamily="18" charset="0"/>
              </a:rPr>
              <a:t>Assigning a time frame - </a:t>
            </a:r>
            <a:r>
              <a:rPr lang="en-GB" sz="3400" dirty="0" err="1">
                <a:latin typeface="Bodoni MT Black" panose="02070A03080606020203" pitchFamily="18" charset="0"/>
              </a:rPr>
              <a:t>e.g</a:t>
            </a:r>
            <a:r>
              <a:rPr lang="en-GB" sz="3400" dirty="0">
                <a:latin typeface="Bodoni MT Black" panose="02070A03080606020203" pitchFamily="18" charset="0"/>
              </a:rPr>
              <a:t> 1 hr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480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5111-EF54-4D53-BCDD-7FDA81168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502858" cy="3492868"/>
          </a:xfrm>
        </p:spPr>
        <p:txBody>
          <a:bodyPr>
            <a:normAutofit fontScale="85000" lnSpcReduction="20000"/>
          </a:bodyPr>
          <a:lstStyle/>
          <a:p>
            <a:r>
              <a:rPr lang="en-GB" sz="3200" dirty="0">
                <a:latin typeface="Bodoni MT" panose="02070603080606020203" pitchFamily="18" charset="0"/>
              </a:rPr>
              <a:t>Warm ups – 10 minutes</a:t>
            </a:r>
          </a:p>
          <a:p>
            <a:r>
              <a:rPr lang="en-GB" sz="3200" dirty="0">
                <a:latin typeface="Bodoni MT" panose="02070603080606020203" pitchFamily="18" charset="0"/>
              </a:rPr>
              <a:t>Etudes – 20 minutes</a:t>
            </a:r>
          </a:p>
          <a:p>
            <a:r>
              <a:rPr lang="en-GB" sz="3200" dirty="0">
                <a:latin typeface="Bodoni MT" panose="02070603080606020203" pitchFamily="18" charset="0"/>
              </a:rPr>
              <a:t>Set Pieces – 30 minutes</a:t>
            </a:r>
          </a:p>
          <a:p>
            <a:endParaRPr lang="en-GB" sz="3200" dirty="0">
              <a:latin typeface="Bodoni MT" panose="020706030806060202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Bodoni MT" panose="02070603080606020203" pitchFamily="18" charset="0"/>
              </a:rPr>
              <a:t>Adjust these accordingly so that there is always a 1:2:3 ratio – this ratio doesn’t have to be strict and is only a guideline.</a:t>
            </a:r>
          </a:p>
        </p:txBody>
      </p:sp>
      <p:pic>
        <p:nvPicPr>
          <p:cNvPr id="3074" name="Picture 2" descr="Original clock painting/ vintage clock art/ alarm clock/ | Etsy">
            <a:extLst>
              <a:ext uri="{FF2B5EF4-FFF2-40B4-BE49-F238E27FC236}">
                <a16:creationId xmlns:a16="http://schemas.microsoft.com/office/drawing/2014/main" id="{DCAE6BF8-03DB-4DA9-B695-45164738F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r="-1" b="-1"/>
          <a:stretch/>
        </p:blipFill>
        <p:spPr bwMode="auto">
          <a:xfrm>
            <a:off x="5385816" y="-2"/>
            <a:ext cx="680618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41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Music notes Painting by A Maizianne | Saatchi Art">
            <a:extLst>
              <a:ext uri="{FF2B5EF4-FFF2-40B4-BE49-F238E27FC236}">
                <a16:creationId xmlns:a16="http://schemas.microsoft.com/office/drawing/2014/main" id="{1A408A0F-BFCC-44D8-9511-7A7FE4D3F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7" r="9089" b="-2"/>
          <a:stretch/>
        </p:blipFill>
        <p:spPr bwMode="auto">
          <a:xfrm>
            <a:off x="3523488" y="1525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9F696-736D-452F-8B50-448FDA45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GB" sz="2600">
                <a:latin typeface="Bodoni MT Black" panose="02070A03080606020203" pitchFamily="18" charset="0"/>
              </a:rPr>
              <a:t>Scales- Choosing which ones to play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923C0-0A52-4E12-96A6-368A8CA78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995168"/>
            <a:ext cx="7055866" cy="2930144"/>
          </a:xfrm>
        </p:spPr>
        <p:txBody>
          <a:bodyPr anchor="t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Bodoni MT" panose="02070603080606020203" pitchFamily="18" charset="0"/>
              </a:rPr>
              <a:t>Obtain a small selection of scales to work on at any time.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Bodoni MT" panose="02070603080606020203" pitchFamily="18" charset="0"/>
              </a:rPr>
              <a:t>Play scales in the key or related to the key of an etude or piece you are playing in that session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Bodoni MT" panose="02070603080606020203" pitchFamily="18" charset="0"/>
              </a:rPr>
              <a:t>Work on scales related to etudes and exercises – for example if you are about to play an exercise using the third position, play a scale in that position.  </a:t>
            </a:r>
          </a:p>
        </p:txBody>
      </p:sp>
    </p:spTree>
    <p:extLst>
      <p:ext uri="{BB962C8B-B14F-4D97-AF65-F5344CB8AC3E}">
        <p14:creationId xmlns:p14="http://schemas.microsoft.com/office/powerpoint/2010/main" val="399418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61D98A-9415-4C57-89F4-8D97CAD0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GB" sz="4000">
                <a:latin typeface="Bodoni MT Black" panose="02070A03080606020203" pitchFamily="18" charset="0"/>
              </a:rPr>
              <a:t>There are many ways of playing scales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Scales and Arpeggios Lyrics from The Aristocats | Disney Song Lyrics">
            <a:extLst>
              <a:ext uri="{FF2B5EF4-FFF2-40B4-BE49-F238E27FC236}">
                <a16:creationId xmlns:a16="http://schemas.microsoft.com/office/drawing/2014/main" id="{3582B62A-EA14-42F9-AF06-BD679C099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r="7863" b="2"/>
          <a:stretch/>
        </p:blipFill>
        <p:spPr bwMode="auto">
          <a:xfrm>
            <a:off x="335609" y="2617562"/>
            <a:ext cx="5644568" cy="346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5296D-54DE-4B66-A6DB-4BFBF073E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276856"/>
            <a:ext cx="5400674" cy="3895344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Bodoni MT" panose="02070603080606020203" pitchFamily="18" charset="0"/>
              </a:rPr>
              <a:t>Adjusting the speed </a:t>
            </a:r>
            <a:r>
              <a:rPr lang="en-GB" dirty="0">
                <a:latin typeface="Bodoni MT" panose="02070603080606020203" pitchFamily="18" charset="0"/>
              </a:rPr>
              <a:t>– using a metronome to play a scale that is a note per beat, then two notes per beat and so on. </a:t>
            </a:r>
          </a:p>
          <a:p>
            <a:r>
              <a:rPr lang="en-GB" b="1" dirty="0">
                <a:latin typeface="Bodoni MT" panose="02070603080606020203" pitchFamily="18" charset="0"/>
              </a:rPr>
              <a:t>Slurring the scales </a:t>
            </a:r>
            <a:r>
              <a:rPr lang="en-GB" dirty="0">
                <a:latin typeface="Bodoni MT" panose="02070603080606020203" pitchFamily="18" charset="0"/>
              </a:rPr>
              <a:t>– 2 notes to a bow, then 4 notes, etc.</a:t>
            </a:r>
          </a:p>
          <a:p>
            <a:r>
              <a:rPr lang="en-GB" b="1" dirty="0">
                <a:latin typeface="Bodoni MT" panose="02070603080606020203" pitchFamily="18" charset="0"/>
              </a:rPr>
              <a:t>Playing using different parts of the bow </a:t>
            </a:r>
            <a:r>
              <a:rPr lang="en-GB" dirty="0">
                <a:latin typeface="Bodoni MT" panose="02070603080606020203" pitchFamily="18" charset="0"/>
              </a:rPr>
              <a:t>– lower middle and upper.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055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BC524-DC33-49A7-AA41-3502540F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731" y="601133"/>
            <a:ext cx="6268770" cy="1536192"/>
          </a:xfrm>
        </p:spPr>
        <p:txBody>
          <a:bodyPr anchor="b">
            <a:normAutofit/>
          </a:bodyPr>
          <a:lstStyle/>
          <a:p>
            <a:r>
              <a:rPr lang="en-GB" sz="4000" dirty="0">
                <a:latin typeface="Bodoni MT Black" panose="02070A03080606020203" pitchFamily="18" charset="0"/>
              </a:rPr>
              <a:t>Études and pieces to help with technique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C9455-1011-4064-8F5D-5B5A25A7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Bodoni MT" panose="02070603080606020203" pitchFamily="18" charset="0"/>
              </a:rPr>
              <a:t>These could be repetitive types of pieces that may focus on a select few techniques. </a:t>
            </a:r>
          </a:p>
          <a:p>
            <a:r>
              <a:rPr lang="en-GB" dirty="0">
                <a:latin typeface="Bodoni MT" panose="02070603080606020203" pitchFamily="18" charset="0"/>
              </a:rPr>
              <a:t>They can be of different lengths and difficulties so it may be good to have a small selection at a time. </a:t>
            </a:r>
          </a:p>
          <a:p>
            <a:r>
              <a:rPr lang="en-GB" dirty="0">
                <a:latin typeface="Bodoni MT" panose="02070603080606020203" pitchFamily="18" charset="0"/>
              </a:rPr>
              <a:t>Long etudes can be split up so one can focus on a section each day.</a:t>
            </a:r>
          </a:p>
        </p:txBody>
      </p:sp>
      <p:pic>
        <p:nvPicPr>
          <p:cNvPr id="1026" name="Picture 2" descr="Violin and book (Violi i llibre) Painting by Ricard J Tovar | Saatchi Art">
            <a:extLst>
              <a:ext uri="{FF2B5EF4-FFF2-40B4-BE49-F238E27FC236}">
                <a16:creationId xmlns:a16="http://schemas.microsoft.com/office/drawing/2014/main" id="{C72AEAB7-608C-4ADA-A627-4DD2C5197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r="5278"/>
          <a:stretch/>
        </p:blipFill>
        <p:spPr bwMode="auto">
          <a:xfrm>
            <a:off x="7684006" y="10"/>
            <a:ext cx="450799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33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5DDF2-5140-4AD1-9020-D36578B5C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GB" sz="3300" b="1" dirty="0">
                <a:latin typeface="Bodoni MT Black" panose="02070A03080606020203" pitchFamily="18" charset="0"/>
              </a:rPr>
              <a:t>Examples of </a:t>
            </a:r>
            <a:r>
              <a:rPr lang="en-GB" sz="3300" dirty="0">
                <a:latin typeface="Bodoni MT Black" panose="02070A03080606020203" pitchFamily="18" charset="0"/>
              </a:rPr>
              <a:t>É</a:t>
            </a:r>
            <a:r>
              <a:rPr lang="en-GB" sz="3300" b="1" dirty="0">
                <a:latin typeface="Bodoni MT Black" panose="02070A03080606020203" pitchFamily="18" charset="0"/>
              </a:rPr>
              <a:t>tude Books for Violin</a:t>
            </a:r>
            <a:br>
              <a:rPr lang="en-GB" sz="3300" b="1" dirty="0">
                <a:latin typeface="Bodoni MT Black" panose="02070A03080606020203" pitchFamily="18" charset="0"/>
              </a:rPr>
            </a:br>
            <a:r>
              <a:rPr lang="en-GB" sz="2400" b="1" dirty="0">
                <a:latin typeface="Bodoni MT Black" panose="02070A03080606020203" pitchFamily="18" charset="0"/>
              </a:rPr>
              <a:t>Found on IMSLP</a:t>
            </a:r>
            <a:endParaRPr lang="en-GB" sz="3300" b="1" dirty="0">
              <a:latin typeface="Bodoni MT Black" panose="02070A03080606020203" pitchFamily="18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08DB1-0A5C-4C32-A551-FF19B32D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659102" cy="2825496"/>
          </a:xfrm>
        </p:spPr>
        <p:txBody>
          <a:bodyPr>
            <a:normAutofit/>
          </a:bodyPr>
          <a:lstStyle/>
          <a:p>
            <a:r>
              <a:rPr lang="en-GB" dirty="0">
                <a:latin typeface="Bodoni MT" panose="020706030806060202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Charles </a:t>
            </a:r>
            <a:r>
              <a:rPr lang="en-GB" dirty="0" err="1">
                <a:latin typeface="Bodoni MT" panose="020706030806060202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Dancla</a:t>
            </a:r>
            <a:r>
              <a:rPr lang="en-GB" dirty="0">
                <a:latin typeface="Bodoni MT" panose="020706030806060202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Beginner Etudes</a:t>
            </a:r>
            <a:endParaRPr lang="en-GB" dirty="0">
              <a:latin typeface="Bodoni MT" panose="02070603080606020203" pitchFamily="18" charset="0"/>
            </a:endParaRPr>
          </a:p>
          <a:p>
            <a:r>
              <a:rPr lang="en-US" dirty="0">
                <a:latin typeface="Bodoni MT" panose="020706030806060202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H.E </a:t>
            </a:r>
            <a:r>
              <a:rPr lang="en-US" dirty="0" err="1">
                <a:latin typeface="Bodoni MT" panose="020706030806060202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Kayser</a:t>
            </a:r>
            <a:r>
              <a:rPr lang="en-US" dirty="0">
                <a:latin typeface="Bodoni MT" panose="020706030806060202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36 Elementary and Progressive Studies</a:t>
            </a:r>
            <a:endParaRPr lang="en-US" dirty="0">
              <a:latin typeface="Bodoni MT" panose="02070603080606020203" pitchFamily="18" charset="0"/>
            </a:endParaRPr>
          </a:p>
          <a:p>
            <a:r>
              <a:rPr lang="en-GB" dirty="0">
                <a:latin typeface="Bodoni MT" panose="02070603080606020203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Franz </a:t>
            </a:r>
            <a:r>
              <a:rPr lang="en-GB" dirty="0" err="1">
                <a:latin typeface="Bodoni MT" panose="02070603080606020203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Wohlfahrt</a:t>
            </a:r>
            <a:r>
              <a:rPr lang="en-GB" dirty="0">
                <a:latin typeface="Bodoni MT" panose="02070603080606020203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60 Studies for the Violin</a:t>
            </a:r>
            <a:endParaRPr lang="en-GB" dirty="0">
              <a:latin typeface="Bodoni MT" panose="02070603080606020203" pitchFamily="18" charset="0"/>
            </a:endParaRPr>
          </a:p>
        </p:txBody>
      </p:sp>
      <p:pic>
        <p:nvPicPr>
          <p:cNvPr id="3076" name="Picture 4" descr="21 Most Creative Sheet Music Artworks - CMUSE">
            <a:extLst>
              <a:ext uri="{FF2B5EF4-FFF2-40B4-BE49-F238E27FC236}">
                <a16:creationId xmlns:a16="http://schemas.microsoft.com/office/drawing/2014/main" id="{AFFF4393-1133-47E1-997F-18D14FD87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" r="4867"/>
          <a:stretch/>
        </p:blipFill>
        <p:spPr bwMode="auto">
          <a:xfrm>
            <a:off x="7684006" y="10"/>
            <a:ext cx="450799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27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322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Bodoni MT</vt:lpstr>
      <vt:lpstr>Bodoni MT Black</vt:lpstr>
      <vt:lpstr>Calibri</vt:lpstr>
      <vt:lpstr>Calibri Light</vt:lpstr>
      <vt:lpstr>Wingdings</vt:lpstr>
      <vt:lpstr>Office Theme</vt:lpstr>
      <vt:lpstr>Practise Schedule </vt:lpstr>
      <vt:lpstr>Important Things to Practise</vt:lpstr>
      <vt:lpstr>Assigning a time frame - e.g 1 hr</vt:lpstr>
      <vt:lpstr>Scales- Choosing which ones to play</vt:lpstr>
      <vt:lpstr>There are many ways of playing scales</vt:lpstr>
      <vt:lpstr>Études and pieces to help with technique</vt:lpstr>
      <vt:lpstr>Examples of Étude Books for Violin Found on IMSLP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Practise Schedule </dc:title>
  <dc:creator>Vicki Fenech</dc:creator>
  <cp:lastModifiedBy>Vicki Fenech</cp:lastModifiedBy>
  <cp:revision>3</cp:revision>
  <dcterms:created xsi:type="dcterms:W3CDTF">2020-07-28T10:42:16Z</dcterms:created>
  <dcterms:modified xsi:type="dcterms:W3CDTF">2020-08-10T13:42:02Z</dcterms:modified>
</cp:coreProperties>
</file>